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78" r:id="rId2"/>
    <p:sldId id="288" r:id="rId3"/>
    <p:sldId id="289" r:id="rId4"/>
    <p:sldId id="299" r:id="rId5"/>
    <p:sldId id="308" r:id="rId6"/>
    <p:sldId id="300" r:id="rId7"/>
    <p:sldId id="301" r:id="rId8"/>
    <p:sldId id="305" r:id="rId9"/>
    <p:sldId id="309" r:id="rId10"/>
    <p:sldId id="302" r:id="rId11"/>
    <p:sldId id="306" r:id="rId12"/>
    <p:sldId id="303" r:id="rId13"/>
    <p:sldId id="307" r:id="rId14"/>
    <p:sldId id="30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A50"/>
    <a:srgbClr val="009862"/>
    <a:srgbClr val="B0CB1F"/>
    <a:srgbClr val="1D1D1D"/>
    <a:srgbClr val="C20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1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877D1-5EE5-476C-8E2F-16BFBF5E74B4}" type="datetimeFigureOut">
              <a:rPr lang="ru-RU" smtClean="0"/>
              <a:t>26.07.2018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52C8-5996-4FE9-83B7-4850348D39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9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52C8-5996-4FE9-83B7-4850348D39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5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52C8-5996-4FE9-83B7-4850348D390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16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BE10-7D21-4E0F-BB3C-2DE2BA0273B9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4F4-F1E7-4E90-BCB6-53BC76CFDC9C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7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590-60F6-48C4-A050-DF796A6C9BAC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5D99-0322-447E-8441-5B3BFD5F2052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5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F516-3E95-47E1-9666-CC302A9229DA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09A-232D-4583-B0B5-CD0D56990E86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8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FE76-989F-4DAB-9E49-BFCF542839DE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4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00BA-3CD1-4556-A2EC-9EE6102C2F93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2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5470-33E7-4FFE-A753-C3940A661440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BD2-2A4A-42E3-92C8-43CCAAFA02C3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0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AC6F-BC1A-47BC-862F-2E91CF193384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249D-A637-44B2-81AF-4B36C8A850AD}" type="datetime1">
              <a:rPr lang="ru-RU" smtClean="0"/>
              <a:t>26.07.2018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3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5" y="425907"/>
            <a:ext cx="2807903" cy="128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62069" y="2171056"/>
            <a:ext cx="9144000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3000" dirty="0" smtClean="0">
                <a:solidFill>
                  <a:srgbClr val="5B5A50"/>
                </a:solidFill>
              </a:rPr>
              <a:t>БИЗНЕС В ТАПОЧКАХ</a:t>
            </a:r>
            <a:endParaRPr lang="ru-RU" sz="3000" dirty="0">
              <a:solidFill>
                <a:srgbClr val="5B5A50"/>
              </a:solidFill>
            </a:endParaRPr>
          </a:p>
          <a:p>
            <a:pPr marL="324000" algn="ctr">
              <a:lnSpc>
                <a:spcPct val="150000"/>
              </a:lnSpc>
              <a:spcAft>
                <a:spcPts val="90"/>
              </a:spcAft>
            </a:pPr>
            <a:r>
              <a:rPr lang="ru-RU" sz="3200" b="1" dirty="0" smtClean="0">
                <a:solidFill>
                  <a:srgbClr val="009862"/>
                </a:solidFill>
              </a:rPr>
              <a:t>«Использование интеллект-карт в решении личных и деловых задач»</a:t>
            </a:r>
            <a:endParaRPr lang="ru-RU" sz="3200" b="1" dirty="0">
              <a:solidFill>
                <a:srgbClr val="009862"/>
              </a:solidFill>
              <a:latin typeface="Museo Sans Cyrl 5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4" y="3476542"/>
            <a:ext cx="4062046" cy="26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Использование интеллект карт для синтеза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3340" y="3391273"/>
            <a:ext cx="71433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/>
              <a:t>Упражнение</a:t>
            </a:r>
            <a:r>
              <a:rPr lang="ru-RU" sz="2000" dirty="0"/>
              <a:t>. Создаем новое – каждый то, что актуально для него. Попробуйте начать с </a:t>
            </a:r>
            <a:r>
              <a:rPr lang="ru-RU" sz="2000" dirty="0" smtClean="0"/>
              <a:t>веток: </a:t>
            </a:r>
          </a:p>
          <a:p>
            <a:endParaRPr lang="ru-RU" sz="2000" dirty="0"/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Нужные </a:t>
            </a:r>
            <a:r>
              <a:rPr lang="ru-RU" sz="2000" dirty="0">
                <a:solidFill>
                  <a:srgbClr val="1D1D1D"/>
                </a:solidFill>
              </a:rPr>
              <a:t>ресурсы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Люди</a:t>
            </a:r>
            <a:r>
              <a:rPr lang="ru-RU" sz="2000" dirty="0">
                <a:solidFill>
                  <a:srgbClr val="1D1D1D"/>
                </a:solidFill>
              </a:rPr>
              <a:t>, которых надо привлечь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Чего </a:t>
            </a:r>
            <a:r>
              <a:rPr lang="ru-RU" sz="2000" dirty="0">
                <a:solidFill>
                  <a:srgbClr val="1D1D1D"/>
                </a:solidFill>
              </a:rPr>
              <a:t>нет для реализации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Какие </a:t>
            </a:r>
            <a:r>
              <a:rPr lang="ru-RU" sz="2000" dirty="0">
                <a:solidFill>
                  <a:srgbClr val="1D1D1D"/>
                </a:solidFill>
              </a:rPr>
              <a:t>задачи решаются новым продуктом/человеком …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Важные </a:t>
            </a:r>
            <a:r>
              <a:rPr lang="ru-RU" sz="2000" dirty="0">
                <a:solidFill>
                  <a:srgbClr val="1D1D1D"/>
                </a:solidFill>
              </a:rPr>
              <a:t>контрольные точки и сроки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06680"/>
              </p:ext>
            </p:extLst>
          </p:nvPr>
        </p:nvGraphicFramePr>
        <p:xfrm>
          <a:off x="873481" y="1219555"/>
          <a:ext cx="7394623" cy="2327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84">
                  <a:extLst>
                    <a:ext uri="{9D8B030D-6E8A-4147-A177-3AD203B41FA5}">
                      <a16:colId xmlns:a16="http://schemas.microsoft.com/office/drawing/2014/main" val="1216037057"/>
                    </a:ext>
                  </a:extLst>
                </a:gridCol>
                <a:gridCol w="1733412">
                  <a:extLst>
                    <a:ext uri="{9D8B030D-6E8A-4147-A177-3AD203B41FA5}">
                      <a16:colId xmlns:a16="http://schemas.microsoft.com/office/drawing/2014/main" val="2306341445"/>
                    </a:ext>
                  </a:extLst>
                </a:gridCol>
                <a:gridCol w="1900086">
                  <a:extLst>
                    <a:ext uri="{9D8B030D-6E8A-4147-A177-3AD203B41FA5}">
                      <a16:colId xmlns:a16="http://schemas.microsoft.com/office/drawing/2014/main" val="3057041273"/>
                    </a:ext>
                  </a:extLst>
                </a:gridCol>
                <a:gridCol w="2149941">
                  <a:extLst>
                    <a:ext uri="{9D8B030D-6E8A-4147-A177-3AD203B41FA5}">
                      <a16:colId xmlns:a16="http://schemas.microsoft.com/office/drawing/2014/main" val="3762885468"/>
                    </a:ext>
                  </a:extLst>
                </a:gridCol>
              </a:tblGrid>
              <a:tr h="638936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Упражнение «Обдумываем и создаем»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78607"/>
                  </a:ext>
                </a:extLst>
              </a:tr>
              <a:tr h="1688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продукт (или оборачиваем существующий)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(крупными мазками) план компании/направления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новой должности/позиции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Пишем статью, тезисы выступления, презентацию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1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11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B5A50"/>
                </a:solidFill>
              </a:rPr>
              <a:t>Пример: разработка новой услуги</a:t>
            </a:r>
            <a:endParaRPr lang="ru-RU" sz="2400" b="1" dirty="0">
              <a:solidFill>
                <a:srgbClr val="5B5A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418"/>
            <a:ext cx="9141184" cy="43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12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Самый ценный ресурс – время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219555"/>
            <a:ext cx="914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Карта-</a:t>
            </a:r>
            <a:r>
              <a:rPr lang="ru-RU" dirty="0" err="1"/>
              <a:t>напоминалка</a:t>
            </a:r>
            <a:r>
              <a:rPr lang="ru-RU" dirty="0"/>
              <a:t>. Выбирая чем заняться, какая задача в приоритете, </a:t>
            </a:r>
            <a:endParaRPr lang="ru-RU" dirty="0" smtClean="0"/>
          </a:p>
          <a:p>
            <a:pPr algn="ctr"/>
            <a:r>
              <a:rPr lang="ru-RU" dirty="0" smtClean="0"/>
              <a:t>нужно </a:t>
            </a:r>
            <a:r>
              <a:rPr lang="ru-RU" dirty="0"/>
              <a:t>видеть общую картину.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1387"/>
            <a:ext cx="9141185" cy="3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13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Пример: </a:t>
            </a:r>
            <a:r>
              <a:rPr lang="ru-RU" sz="2400" b="1" dirty="0" smtClean="0">
                <a:solidFill>
                  <a:srgbClr val="5B5A50"/>
                </a:solidFill>
              </a:rPr>
              <a:t>«Мои дела»</a:t>
            </a:r>
            <a:endParaRPr lang="ru-RU" sz="2400" b="1" dirty="0">
              <a:solidFill>
                <a:srgbClr val="5B5A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417"/>
            <a:ext cx="9156271" cy="45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14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Упражнение «Направления для прорыва»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33146" y="1139295"/>
            <a:ext cx="6620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Пользуясь теми ресурсами, которые уже есть – </a:t>
            </a:r>
            <a:r>
              <a:rPr lang="ru-RU" sz="2000" dirty="0" smtClean="0"/>
              <a:t>окружение, финансы, </a:t>
            </a:r>
            <a:r>
              <a:rPr lang="ru-RU" sz="2000" dirty="0"/>
              <a:t>навыки и знания, процессы и технологии, как </a:t>
            </a:r>
            <a:r>
              <a:rPr lang="ru-RU" sz="2000" dirty="0" smtClean="0"/>
              <a:t>выйти на новый уровень?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Сформулируйте цель/задачу/проблему</a:t>
            </a:r>
            <a:endParaRPr lang="ru-RU" sz="2000" dirty="0">
              <a:solidFill>
                <a:srgbClr val="1D1D1D"/>
              </a:solidFill>
            </a:endParaRPr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Порисуйте ее</a:t>
            </a:r>
            <a:endParaRPr lang="ru-RU" sz="2000" dirty="0">
              <a:solidFill>
                <a:srgbClr val="1D1D1D"/>
              </a:solidFill>
            </a:endParaRPr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Найдите задачи, и поставьте их себе в план</a:t>
            </a:r>
            <a:endParaRPr lang="ru-RU" sz="2000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9" y="278528"/>
            <a:ext cx="2866759" cy="130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221" y="5292491"/>
            <a:ext cx="6290657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1400" b="1" dirty="0">
                <a:solidFill>
                  <a:srgbClr val="5B5A50"/>
                </a:solidFill>
              </a:rPr>
              <a:t>Я буду рад ответить на любые вопросы </a:t>
            </a:r>
            <a:endParaRPr lang="en-US" sz="1400" b="1" dirty="0" smtClean="0">
              <a:solidFill>
                <a:srgbClr val="5B5A50"/>
              </a:solidFill>
            </a:endParaRPr>
          </a:p>
          <a:p>
            <a:pPr marL="324000" algn="ctr">
              <a:spcAft>
                <a:spcPts val="90"/>
              </a:spcAft>
            </a:pPr>
            <a:r>
              <a:rPr lang="ru-RU" sz="1400" dirty="0" smtClean="0">
                <a:solidFill>
                  <a:srgbClr val="5B5A50"/>
                </a:solidFill>
              </a:rPr>
              <a:t>Жду </a:t>
            </a:r>
            <a:r>
              <a:rPr lang="ru-RU" sz="1400" dirty="0">
                <a:solidFill>
                  <a:srgbClr val="5B5A50"/>
                </a:solidFill>
              </a:rPr>
              <a:t>их по электронной почте: </a:t>
            </a:r>
            <a:r>
              <a:rPr lang="en-US" sz="1400" b="1" dirty="0">
                <a:solidFill>
                  <a:srgbClr val="009862"/>
                </a:solidFill>
              </a:rPr>
              <a:t>ab@corada.ru</a:t>
            </a:r>
            <a:endParaRPr lang="ru-RU" sz="1400" b="1" dirty="0">
              <a:solidFill>
                <a:srgbClr val="009862"/>
              </a:solidFill>
            </a:endParaRP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Или по телефону: </a:t>
            </a:r>
            <a:r>
              <a:rPr lang="ru-RU" sz="1400" b="1" dirty="0">
                <a:solidFill>
                  <a:srgbClr val="009862"/>
                </a:solidFill>
              </a:rPr>
              <a:t>+7 (916) 622-88-43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9" y="1705762"/>
            <a:ext cx="2386361" cy="2386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222" y="4092123"/>
            <a:ext cx="2978656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1400" b="1" dirty="0">
                <a:solidFill>
                  <a:srgbClr val="5B5A50"/>
                </a:solidFill>
              </a:rPr>
              <a:t>Алексей Бояршинов</a:t>
            </a: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Генеральный директор</a:t>
            </a: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 Корада Консалтинг</a:t>
            </a:r>
            <a:endParaRPr lang="ru-RU" sz="1400" dirty="0">
              <a:solidFill>
                <a:srgbClr val="009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-746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23594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4" y="-10434"/>
            <a:ext cx="2044864" cy="934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10188" y="1530770"/>
            <a:ext cx="65931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75" b="1" dirty="0">
                <a:solidFill>
                  <a:srgbClr val="5B5A50"/>
                </a:solidFill>
              </a:rPr>
              <a:t>Рост компании Корада</a:t>
            </a:r>
          </a:p>
          <a:p>
            <a:pPr algn="ctr"/>
            <a:r>
              <a:rPr lang="ru-RU" sz="1875" b="1" dirty="0">
                <a:solidFill>
                  <a:srgbClr val="5B5A50"/>
                </a:solidFill>
              </a:rPr>
              <a:t> по годам (выручка)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075" y="4347600"/>
            <a:ext cx="6593159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5B5A50"/>
                </a:solidFill>
              </a:rPr>
              <a:t>Наши клиенты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05" y="5139826"/>
            <a:ext cx="752425" cy="2137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64" y="5139395"/>
            <a:ext cx="1002656" cy="2543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917" y="5796859"/>
            <a:ext cx="1159994" cy="455629"/>
          </a:xfrm>
          <a:prstGeom prst="rect">
            <a:avLst/>
          </a:prstGeom>
        </p:spPr>
      </p:pic>
      <p:pic>
        <p:nvPicPr>
          <p:cNvPr id="18" name="Picture 4" descr="http://ctbs.info/images/ctbs_logo_or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5" y="5796003"/>
            <a:ext cx="460305" cy="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ecoindustry.ru/i/ent/732/13921287737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79" y="5717678"/>
            <a:ext cx="1734525" cy="5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dj.ru/imgs/pages/distributor/71291.png.160b8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62" y="5799712"/>
            <a:ext cx="1013863" cy="3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alshar.ru/images/companies/RASCHINI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62" y="4958904"/>
            <a:ext cx="751088" cy="4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6961" y="5861220"/>
            <a:ext cx="1294065" cy="395090"/>
          </a:xfrm>
          <a:prstGeom prst="rect">
            <a:avLst/>
          </a:prstGeom>
        </p:spPr>
      </p:pic>
      <p:pic>
        <p:nvPicPr>
          <p:cNvPr id="26" name="Picture 10" descr="http://www.pngeo.ru/images/shop/logo/top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08" y="5023653"/>
            <a:ext cx="1229048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svetlodom.ru/upload/images/logos/tormax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7" y="4868320"/>
            <a:ext cx="1274045" cy="6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854" y="1683746"/>
            <a:ext cx="4244624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b="1" dirty="0" smtClean="0">
                <a:solidFill>
                  <a:srgbClr val="5B5A50"/>
                </a:solidFill>
              </a:rPr>
              <a:t>География</a:t>
            </a:r>
            <a:endParaRPr lang="ru-RU" sz="1875" b="1" dirty="0">
              <a:solidFill>
                <a:srgbClr val="5B5A50"/>
              </a:solidFill>
            </a:endParaRPr>
          </a:p>
          <a:p>
            <a:pPr algn="ctr"/>
            <a:endParaRPr lang="ru-RU" sz="1875" b="1" dirty="0">
              <a:solidFill>
                <a:srgbClr val="5B5A50"/>
              </a:solidFill>
            </a:endParaRPr>
          </a:p>
          <a:p>
            <a:pPr marL="257175" indent="-257175">
              <a:buBlip>
                <a:blip r:embed="rId14"/>
              </a:buBlip>
            </a:pPr>
            <a:r>
              <a:rPr lang="ru-RU" sz="1650" dirty="0" smtClean="0">
                <a:solidFill>
                  <a:srgbClr val="5B5A50"/>
                </a:solidFill>
              </a:rPr>
              <a:t>Москва</a:t>
            </a:r>
            <a:endParaRPr lang="ru-RU" sz="1650" dirty="0">
              <a:solidFill>
                <a:srgbClr val="5B5A50"/>
              </a:solidFill>
            </a:endParaRPr>
          </a:p>
          <a:p>
            <a:pPr marL="257175" indent="-257175">
              <a:buBlip>
                <a:blip r:embed="rId14"/>
              </a:buBlip>
            </a:pPr>
            <a:r>
              <a:rPr lang="ru-RU" sz="1650" dirty="0" smtClean="0">
                <a:solidFill>
                  <a:srgbClr val="5B5A50"/>
                </a:solidFill>
              </a:rPr>
              <a:t>Севастополь</a:t>
            </a:r>
            <a:endParaRPr lang="ru-RU" sz="1650" dirty="0">
              <a:solidFill>
                <a:srgbClr val="5B5A50"/>
              </a:solidFill>
            </a:endParaRPr>
          </a:p>
          <a:p>
            <a:pPr marL="257175" indent="-257175">
              <a:buBlip>
                <a:blip r:embed="rId14"/>
              </a:buBlip>
            </a:pPr>
            <a:r>
              <a:rPr lang="ru-RU" sz="1650" dirty="0" smtClean="0">
                <a:solidFill>
                  <a:srgbClr val="5B5A50"/>
                </a:solidFill>
              </a:rPr>
              <a:t>Санкт-Петербург</a:t>
            </a:r>
          </a:p>
          <a:p>
            <a:pPr marL="257175" indent="-257175">
              <a:buBlip>
                <a:blip r:embed="rId14"/>
              </a:buBlip>
            </a:pPr>
            <a:r>
              <a:rPr lang="ru-RU" sz="1650" dirty="0" smtClean="0">
                <a:solidFill>
                  <a:srgbClr val="5B5A50"/>
                </a:solidFill>
              </a:rPr>
              <a:t>А так же: Набережные Челны, Белгород, Красноярск, Уфа, Благовещенск, Чебоксары, Саратов, Беларусь (Мозырь)</a:t>
            </a:r>
            <a:endParaRPr lang="ru-RU" sz="1650" dirty="0">
              <a:solidFill>
                <a:srgbClr val="5B5A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95" y="4130110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" name="TextBox 29"/>
          <p:cNvSpPr txBox="1"/>
          <p:nvPr/>
        </p:nvSpPr>
        <p:spPr>
          <a:xfrm>
            <a:off x="4125542" y="221652"/>
            <a:ext cx="6857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5B5A50"/>
                </a:solidFill>
              </a:rPr>
              <a:t>Автоматизация должна приносить деньги, </a:t>
            </a:r>
          </a:p>
          <a:p>
            <a:r>
              <a:rPr lang="ru-RU" sz="1500" dirty="0">
                <a:solidFill>
                  <a:srgbClr val="5B5A50"/>
                </a:solidFill>
              </a:rPr>
              <a:t>а общение с 1С: Франчайзи - удовольствие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6476" y="2239032"/>
            <a:ext cx="2499829" cy="1683053"/>
          </a:xfrm>
          <a:prstGeom prst="rect">
            <a:avLst/>
          </a:prstGeom>
        </p:spPr>
      </p:pic>
      <p:pic>
        <p:nvPicPr>
          <p:cNvPr id="1028" name="Picture 4" descr="https://upload.wikimedia.org/wikipedia/commons/thumb/4/44/BMW.svg/300px-BMW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66" y="4956415"/>
            <a:ext cx="620309" cy="6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Ð»ÑÐ¸Ð¼ ÐÐ½ÐµÐ´ÑÐµÐ½Ð¸Ðµ 1Ð¡:Ð£Ð¿ÑÐ°Ð²Ð»ÐµÐ½Ð¸Ðµ Ð½Ð°ÑÐµÐ¹ ÑÐ¸ÑÐ¼Ð¾Ð¹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5" y="4790317"/>
            <a:ext cx="1082990" cy="10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ÑÐ»ÑÑÐ¸ÑÐ¾ÑÐ¾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7" y="4842706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¢Ð¦ &quot;Ð®Ð¶Ð½ÑÐ¹&quot;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62" y="5860115"/>
            <a:ext cx="1227230" cy="3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3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Вся теоретическая часть, которая вам может </a:t>
            </a:r>
            <a:r>
              <a:rPr lang="ru-RU" sz="2400" b="1" dirty="0" smtClean="0">
                <a:solidFill>
                  <a:srgbClr val="5B5A50"/>
                </a:solidFill>
              </a:rPr>
              <a:t>понадобится</a:t>
            </a:r>
            <a:endParaRPr lang="ru-RU" sz="2400" b="1" dirty="0">
              <a:solidFill>
                <a:srgbClr val="5B5A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34209" y="1640457"/>
            <a:ext cx="714336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Тони </a:t>
            </a:r>
            <a:r>
              <a:rPr lang="ru-RU" sz="2000" dirty="0" err="1">
                <a:solidFill>
                  <a:srgbClr val="1D1D1D"/>
                </a:solidFill>
              </a:rPr>
              <a:t>Бьюзен</a:t>
            </a:r>
            <a:r>
              <a:rPr lang="ru-RU" sz="2000" dirty="0">
                <a:solidFill>
                  <a:srgbClr val="1D1D1D"/>
                </a:solidFill>
              </a:rPr>
              <a:t>. </a:t>
            </a:r>
            <a:r>
              <a:rPr lang="ru-RU" sz="2000" dirty="0" err="1">
                <a:solidFill>
                  <a:srgbClr val="1D1D1D"/>
                </a:solidFill>
              </a:rPr>
              <a:t>Супермышление</a:t>
            </a:r>
            <a:r>
              <a:rPr lang="ru-RU" sz="2000" dirty="0">
                <a:solidFill>
                  <a:srgbClr val="1D1D1D"/>
                </a:solidFill>
              </a:rPr>
              <a:t>.</a:t>
            </a:r>
          </a:p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Тони </a:t>
            </a:r>
            <a:r>
              <a:rPr lang="ru-RU" sz="2000" dirty="0" err="1">
                <a:solidFill>
                  <a:srgbClr val="1D1D1D"/>
                </a:solidFill>
              </a:rPr>
              <a:t>Бьюзен</a:t>
            </a:r>
            <a:r>
              <a:rPr lang="ru-RU" sz="2000" dirty="0">
                <a:solidFill>
                  <a:srgbClr val="1D1D1D"/>
                </a:solidFill>
              </a:rPr>
              <a:t>. Научите себя думать.</a:t>
            </a:r>
          </a:p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Сергей </a:t>
            </a:r>
            <a:r>
              <a:rPr lang="ru-RU" sz="2000" dirty="0">
                <a:solidFill>
                  <a:srgbClr val="1D1D1D"/>
                </a:solidFill>
              </a:rPr>
              <a:t>Бехтерев. </a:t>
            </a:r>
            <a:r>
              <a:rPr lang="ru-RU" sz="2000" dirty="0" err="1">
                <a:solidFill>
                  <a:srgbClr val="1D1D1D"/>
                </a:solidFill>
              </a:rPr>
              <a:t>Майнд</a:t>
            </a:r>
            <a:r>
              <a:rPr lang="ru-RU" sz="2000" dirty="0">
                <a:solidFill>
                  <a:srgbClr val="1D1D1D"/>
                </a:solidFill>
              </a:rPr>
              <a:t>-менеджмент. Решение бизнес-задач с помощью </a:t>
            </a:r>
            <a:r>
              <a:rPr lang="ru-RU" sz="2000" dirty="0" smtClean="0">
                <a:solidFill>
                  <a:srgbClr val="1D1D1D"/>
                </a:solidFill>
              </a:rPr>
              <a:t>интеллект-карт.</a:t>
            </a:r>
          </a:p>
          <a:p>
            <a:pPr marL="214313" indent="-214313">
              <a:buBlip>
                <a:blip r:embed="rId3"/>
              </a:buBlip>
            </a:pPr>
            <a:endParaRPr lang="ru-RU" sz="2000" dirty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2000" dirty="0" smtClean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2000" dirty="0">
              <a:solidFill>
                <a:srgbClr val="1D1D1D"/>
              </a:solidFill>
            </a:endParaRPr>
          </a:p>
          <a:p>
            <a:pPr algn="ctr"/>
            <a:r>
              <a:rPr lang="ru-RU" sz="2800" b="1" dirty="0">
                <a:solidFill>
                  <a:srgbClr val="009862"/>
                </a:solidFill>
              </a:rPr>
              <a:t>И всё, больше никакой теории</a:t>
            </a:r>
            <a:r>
              <a:rPr lang="ru-RU" sz="2800" b="1" dirty="0" smtClean="0">
                <a:solidFill>
                  <a:srgbClr val="009862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9862"/>
              </a:solidFill>
            </a:endParaRPr>
          </a:p>
          <a:p>
            <a:pPr algn="ctr"/>
            <a:endParaRPr lang="ru-RU" b="1" dirty="0" smtClean="0">
              <a:solidFill>
                <a:srgbClr val="009862"/>
              </a:solidFill>
            </a:endParaRPr>
          </a:p>
          <a:p>
            <a:pPr algn="ctr"/>
            <a:endParaRPr lang="ru-RU" dirty="0"/>
          </a:p>
          <a:p>
            <a:pPr algn="r"/>
            <a:r>
              <a:rPr lang="ru-RU" sz="2000" dirty="0"/>
              <a:t>Хотя нет, самую малость</a:t>
            </a:r>
            <a:r>
              <a:rPr lang="ru-RU" sz="2000" dirty="0" smtClean="0"/>
              <a:t>...</a:t>
            </a:r>
            <a:endParaRPr lang="ru-RU" sz="2000" dirty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1600" dirty="0">
              <a:solidFill>
                <a:srgbClr val="1D1D1D"/>
              </a:solidFill>
            </a:endParaRPr>
          </a:p>
          <a:p>
            <a:endParaRPr lang="en-US" sz="1500" b="1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4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5A50"/>
                </a:solidFill>
              </a:rPr>
              <a:t>Ещё немного теории…</a:t>
            </a:r>
            <a:endParaRPr lang="ru-RU" sz="2800" b="1" dirty="0">
              <a:solidFill>
                <a:srgbClr val="5B5A5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0" y="1219555"/>
            <a:ext cx="7579338" cy="49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5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5A50"/>
                </a:solidFill>
              </a:rPr>
              <a:t>Небольшая разминка.</a:t>
            </a:r>
            <a:endParaRPr lang="ru-RU" sz="2800" b="1" dirty="0">
              <a:solidFill>
                <a:srgbClr val="5B5A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3927" y="33696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5A50"/>
                </a:solidFill>
              </a:rPr>
              <a:t>Сюрприз! </a:t>
            </a:r>
            <a:r>
              <a:rPr lang="ru-RU" sz="2800" b="1" dirty="0" smtClean="0">
                <a:solidFill>
                  <a:srgbClr val="5B5A50"/>
                </a:solidFill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rgbClr val="5B5A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6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B5A50"/>
                </a:solidFill>
              </a:rPr>
              <a:t>Ваши цели и задачи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930"/>
            <a:ext cx="9141184" cy="3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7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Использование интеллект карт для анализа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66094" y="3226451"/>
            <a:ext cx="71433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/>
              <a:t>Упражнение</a:t>
            </a:r>
            <a:r>
              <a:rPr lang="ru-RU" sz="2000" dirty="0"/>
              <a:t>. Проведите такой «посмертный </a:t>
            </a:r>
            <a:r>
              <a:rPr lang="ru-RU" sz="2000" dirty="0" smtClean="0"/>
              <a:t>анализ» </a:t>
            </a:r>
          </a:p>
          <a:p>
            <a:r>
              <a:rPr lang="ru-RU" sz="2000" dirty="0" smtClean="0"/>
              <a:t>какой-либо </a:t>
            </a:r>
            <a:r>
              <a:rPr lang="ru-RU" sz="2000" dirty="0"/>
              <a:t>своей задачи. Попробуйте начать с </a:t>
            </a:r>
            <a:r>
              <a:rPr lang="ru-RU" sz="2000" dirty="0" smtClean="0"/>
              <a:t>веток:</a:t>
            </a:r>
          </a:p>
          <a:p>
            <a:endParaRPr lang="en-US" sz="2000" dirty="0" smtClean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Кто в этом участвовал, кто и что делал, помог или помешал?</a:t>
            </a:r>
            <a:endParaRPr lang="ru-RU" dirty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Что </a:t>
            </a:r>
            <a:r>
              <a:rPr lang="ru-RU" dirty="0">
                <a:solidFill>
                  <a:srgbClr val="1D1D1D"/>
                </a:solidFill>
              </a:rPr>
              <a:t>было сделано хорошо, так и надо делать всегда?</a:t>
            </a: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Что </a:t>
            </a:r>
            <a:r>
              <a:rPr lang="ru-RU" dirty="0">
                <a:solidFill>
                  <a:srgbClr val="1D1D1D"/>
                </a:solidFill>
              </a:rPr>
              <a:t>было плохо, лучше так не делать?</a:t>
            </a: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Непреодолимые </a:t>
            </a:r>
            <a:r>
              <a:rPr lang="ru-RU" dirty="0">
                <a:solidFill>
                  <a:srgbClr val="1D1D1D"/>
                </a:solidFill>
              </a:rPr>
              <a:t>внешние </a:t>
            </a:r>
            <a:r>
              <a:rPr lang="ru-RU" dirty="0" smtClean="0">
                <a:solidFill>
                  <a:srgbClr val="1D1D1D"/>
                </a:solidFill>
              </a:rPr>
              <a:t>обстоятельства</a:t>
            </a:r>
            <a:r>
              <a:rPr lang="en-US" dirty="0" smtClean="0">
                <a:solidFill>
                  <a:srgbClr val="1D1D1D"/>
                </a:solidFill>
              </a:rPr>
              <a:t>.</a:t>
            </a:r>
            <a:endParaRPr lang="ru-RU" dirty="0">
              <a:solidFill>
                <a:srgbClr val="1D1D1D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93759"/>
              </p:ext>
            </p:extLst>
          </p:nvPr>
        </p:nvGraphicFramePr>
        <p:xfrm>
          <a:off x="1028700" y="1452930"/>
          <a:ext cx="7069015" cy="16332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9116">
                  <a:extLst>
                    <a:ext uri="{9D8B030D-6E8A-4147-A177-3AD203B41FA5}">
                      <a16:colId xmlns:a16="http://schemas.microsoft.com/office/drawing/2014/main" val="1631138919"/>
                    </a:ext>
                  </a:extLst>
                </a:gridCol>
                <a:gridCol w="1995730">
                  <a:extLst>
                    <a:ext uri="{9D8B030D-6E8A-4147-A177-3AD203B41FA5}">
                      <a16:colId xmlns:a16="http://schemas.microsoft.com/office/drawing/2014/main" val="771098480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3423655054"/>
                    </a:ext>
                  </a:extLst>
                </a:gridCol>
                <a:gridCol w="1661746">
                  <a:extLst>
                    <a:ext uri="{9D8B030D-6E8A-4147-A177-3AD203B41FA5}">
                      <a16:colId xmlns:a16="http://schemas.microsoft.com/office/drawing/2014/main" val="1256578092"/>
                    </a:ext>
                  </a:extLst>
                </a:gridCol>
              </a:tblGrid>
              <a:tr h="5867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</a:rPr>
                        <a:t>Упражнение </a:t>
                      </a: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«Анализ опыта». Что можно проанализировать?</a:t>
                      </a:r>
                      <a:endParaRPr lang="ru-RU" sz="18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7276"/>
                  </a:ext>
                </a:extLst>
              </a:tr>
              <a:tr h="104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Проект                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(удачный или нет)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Прошедший период работы, жизни                    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(год, квартал, месяц)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Работа сотрудника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Сформированная</a:t>
                      </a:r>
                      <a:r>
                        <a:rPr lang="ru-RU" sz="1400" b="1" baseline="0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 роль для поиска новых людей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3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8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Пример: </a:t>
            </a:r>
            <a:r>
              <a:rPr lang="ru-RU" sz="2400" b="1" dirty="0" smtClean="0">
                <a:solidFill>
                  <a:srgbClr val="5B5A50"/>
                </a:solidFill>
              </a:rPr>
              <a:t>«Анализ сотрудника»</a:t>
            </a:r>
            <a:endParaRPr lang="ru-RU" sz="2400" b="1" dirty="0">
              <a:solidFill>
                <a:srgbClr val="5B5A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39297"/>
            <a:ext cx="9148850" cy="43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9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B5A50"/>
                </a:solidFill>
              </a:rPr>
              <a:t>Конечно же, книги</a:t>
            </a:r>
            <a:endParaRPr lang="ru-RU" sz="2400" b="1" dirty="0">
              <a:solidFill>
                <a:srgbClr val="5B5A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1" y="966336"/>
            <a:ext cx="7601378" cy="58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3897</TotalTime>
  <Words>330</Words>
  <Application>Microsoft Office PowerPoint</Application>
  <PresentationFormat>Экран (4:3)</PresentationFormat>
  <Paragraphs>92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Museo Sans Cyrl 500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Алексей Бояршинов</cp:lastModifiedBy>
  <cp:revision>149</cp:revision>
  <dcterms:created xsi:type="dcterms:W3CDTF">2016-09-19T12:25:53Z</dcterms:created>
  <dcterms:modified xsi:type="dcterms:W3CDTF">2018-07-26T08:50:56Z</dcterms:modified>
</cp:coreProperties>
</file>