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2"/>
  </p:notesMasterIdLst>
  <p:sldIdLst>
    <p:sldId id="278" r:id="rId2"/>
    <p:sldId id="288" r:id="rId3"/>
    <p:sldId id="289" r:id="rId4"/>
    <p:sldId id="299" r:id="rId5"/>
    <p:sldId id="300" r:id="rId6"/>
    <p:sldId id="301" r:id="rId7"/>
    <p:sldId id="302" r:id="rId8"/>
    <p:sldId id="303" r:id="rId9"/>
    <p:sldId id="304" r:id="rId10"/>
    <p:sldId id="29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A50"/>
    <a:srgbClr val="009862"/>
    <a:srgbClr val="B0CB1F"/>
    <a:srgbClr val="1D1D1D"/>
    <a:srgbClr val="C20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21" autoAdjust="0"/>
  </p:normalViewPr>
  <p:slideViewPr>
    <p:cSldViewPr snapToGrid="0">
      <p:cViewPr varScale="1">
        <p:scale>
          <a:sx n="86" d="100"/>
          <a:sy n="86" d="100"/>
        </p:scale>
        <p:origin x="11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877D1-5EE5-476C-8E2F-16BFBF5E74B4}" type="datetimeFigureOut">
              <a:rPr lang="ru-RU" smtClean="0"/>
              <a:t>25.01.2017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852C8-5996-4FE9-83B7-4850348D39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99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852C8-5996-4FE9-83B7-4850348D390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55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852C8-5996-4FE9-83B7-4850348D390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16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BE10-7D21-4E0F-BB3C-2DE2BA0273B9}" type="datetime1">
              <a:rPr lang="ru-RU" smtClean="0"/>
              <a:t>25.01.2017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18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4F4-F1E7-4E90-BCB6-53BC76CFDC9C}" type="datetime1">
              <a:rPr lang="ru-RU" smtClean="0"/>
              <a:t>25.01.2017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07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2590-60F6-48C4-A050-DF796A6C9BAC}" type="datetime1">
              <a:rPr lang="ru-RU" smtClean="0"/>
              <a:t>25.01.2017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01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5D99-0322-447E-8441-5B3BFD5F2052}" type="datetime1">
              <a:rPr lang="ru-RU" smtClean="0"/>
              <a:t>25.01.2017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75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F516-3E95-47E1-9666-CC302A9229DA}" type="datetime1">
              <a:rPr lang="ru-RU" smtClean="0"/>
              <a:t>25.01.2017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59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809A-232D-4583-B0B5-CD0D56990E86}" type="datetime1">
              <a:rPr lang="ru-RU" smtClean="0"/>
              <a:t>25.01.2017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28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FE76-989F-4DAB-9E49-BFCF542839DE}" type="datetime1">
              <a:rPr lang="ru-RU" smtClean="0"/>
              <a:t>25.01.2017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48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00BA-3CD1-4556-A2EC-9EE6102C2F93}" type="datetime1">
              <a:rPr lang="ru-RU" smtClean="0"/>
              <a:t>25.01.2017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72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5470-33E7-4FFE-A753-C3940A661440}" type="datetime1">
              <a:rPr lang="ru-RU" smtClean="0"/>
              <a:t>25.01.2017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28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6BD2-2A4A-42E3-92C8-43CCAAFA02C3}" type="datetime1">
              <a:rPr lang="ru-RU" smtClean="0"/>
              <a:t>25.01.2017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10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AC6F-BC1A-47BC-862F-2E91CF193384}" type="datetime1">
              <a:rPr lang="ru-RU" smtClean="0"/>
              <a:t>25.01.2017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15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B249D-A637-44B2-81AF-4B36C8A850AD}" type="datetime1">
              <a:rPr lang="ru-RU" smtClean="0"/>
              <a:t>25.01.2017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FBD30-7C69-4E93-8B72-FA022BA6D7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31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70000" sy="7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75" y="425907"/>
            <a:ext cx="2807903" cy="1282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62069" y="2171056"/>
            <a:ext cx="9144000" cy="1305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algn="ctr">
              <a:spcAft>
                <a:spcPts val="90"/>
              </a:spcAft>
            </a:pPr>
            <a:r>
              <a:rPr lang="ru-RU" sz="3000" dirty="0" smtClean="0">
                <a:solidFill>
                  <a:srgbClr val="5B5A50"/>
                </a:solidFill>
              </a:rPr>
              <a:t>БИЗНЕС В ТАПОЧКАХ</a:t>
            </a:r>
            <a:endParaRPr lang="ru-RU" sz="3000" dirty="0">
              <a:solidFill>
                <a:srgbClr val="5B5A50"/>
              </a:solidFill>
            </a:endParaRPr>
          </a:p>
          <a:p>
            <a:pPr marL="324000" algn="ctr">
              <a:lnSpc>
                <a:spcPct val="150000"/>
              </a:lnSpc>
              <a:spcAft>
                <a:spcPts val="90"/>
              </a:spcAft>
            </a:pPr>
            <a:r>
              <a:rPr lang="ru-RU" sz="3200" b="1" dirty="0">
                <a:solidFill>
                  <a:srgbClr val="009862"/>
                </a:solidFill>
              </a:rPr>
              <a:t>«</a:t>
            </a:r>
            <a:r>
              <a:rPr lang="ru-RU" sz="3200" b="1" dirty="0" err="1">
                <a:solidFill>
                  <a:srgbClr val="009862"/>
                </a:solidFill>
              </a:rPr>
              <a:t>Майнд-Мэп</a:t>
            </a:r>
            <a:r>
              <a:rPr lang="ru-RU" sz="3200" b="1" dirty="0">
                <a:solidFill>
                  <a:srgbClr val="009862"/>
                </a:solidFill>
              </a:rPr>
              <a:t> 2.0: </a:t>
            </a:r>
            <a:r>
              <a:rPr lang="ru-RU" sz="3200" b="1" dirty="0" smtClean="0">
                <a:solidFill>
                  <a:srgbClr val="009862"/>
                </a:solidFill>
              </a:rPr>
              <a:t>Бизнес </a:t>
            </a:r>
            <a:r>
              <a:rPr lang="ru-RU" sz="3200" b="1" dirty="0">
                <a:solidFill>
                  <a:srgbClr val="009862"/>
                </a:solidFill>
              </a:rPr>
              <a:t>и ничего личного»</a:t>
            </a:r>
            <a:endParaRPr lang="ru-RU" sz="3200" b="1" dirty="0">
              <a:solidFill>
                <a:srgbClr val="009862"/>
              </a:solidFill>
              <a:latin typeface="Museo Sans Cyrl 500" panose="02000000000000000000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54" y="3476542"/>
            <a:ext cx="4062046" cy="268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70000" sy="7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19" y="278528"/>
            <a:ext cx="2866759" cy="1309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9221" y="5292491"/>
            <a:ext cx="6290657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algn="ctr">
              <a:spcAft>
                <a:spcPts val="90"/>
              </a:spcAft>
            </a:pPr>
            <a:r>
              <a:rPr lang="ru-RU" sz="1400" b="1" dirty="0">
                <a:solidFill>
                  <a:srgbClr val="5B5A50"/>
                </a:solidFill>
              </a:rPr>
              <a:t>Я буду рад ответить на любые вопросы </a:t>
            </a:r>
            <a:endParaRPr lang="en-US" sz="1400" b="1" dirty="0" smtClean="0">
              <a:solidFill>
                <a:srgbClr val="5B5A50"/>
              </a:solidFill>
            </a:endParaRPr>
          </a:p>
          <a:p>
            <a:pPr marL="324000" algn="ctr">
              <a:spcAft>
                <a:spcPts val="90"/>
              </a:spcAft>
            </a:pPr>
            <a:r>
              <a:rPr lang="ru-RU" sz="1400" dirty="0" smtClean="0">
                <a:solidFill>
                  <a:srgbClr val="5B5A50"/>
                </a:solidFill>
              </a:rPr>
              <a:t>Жду </a:t>
            </a:r>
            <a:r>
              <a:rPr lang="ru-RU" sz="1400" dirty="0">
                <a:solidFill>
                  <a:srgbClr val="5B5A50"/>
                </a:solidFill>
              </a:rPr>
              <a:t>их по электронной почте: </a:t>
            </a:r>
            <a:r>
              <a:rPr lang="en-US" sz="1400" b="1" dirty="0">
                <a:solidFill>
                  <a:srgbClr val="009862"/>
                </a:solidFill>
              </a:rPr>
              <a:t>ab@corada.ru</a:t>
            </a:r>
            <a:endParaRPr lang="ru-RU" sz="1400" b="1" dirty="0">
              <a:solidFill>
                <a:srgbClr val="009862"/>
              </a:solidFill>
            </a:endParaRPr>
          </a:p>
          <a:p>
            <a:pPr marL="324000" algn="ctr">
              <a:spcAft>
                <a:spcPts val="90"/>
              </a:spcAft>
            </a:pPr>
            <a:r>
              <a:rPr lang="ru-RU" sz="1400" dirty="0">
                <a:solidFill>
                  <a:srgbClr val="5B5A50"/>
                </a:solidFill>
              </a:rPr>
              <a:t>Или по телефону: </a:t>
            </a:r>
            <a:r>
              <a:rPr lang="ru-RU" sz="1400" b="1" dirty="0">
                <a:solidFill>
                  <a:srgbClr val="009862"/>
                </a:solidFill>
              </a:rPr>
              <a:t>+7 (916) 622-88-43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19" y="1705762"/>
            <a:ext cx="2386361" cy="23863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5222" y="4092123"/>
            <a:ext cx="2978656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algn="ctr">
              <a:spcAft>
                <a:spcPts val="90"/>
              </a:spcAft>
            </a:pPr>
            <a:r>
              <a:rPr lang="ru-RU" sz="1400" b="1" dirty="0">
                <a:solidFill>
                  <a:srgbClr val="5B5A50"/>
                </a:solidFill>
              </a:rPr>
              <a:t>Алексей Бояршинов</a:t>
            </a:r>
          </a:p>
          <a:p>
            <a:pPr marL="324000" algn="ctr">
              <a:spcAft>
                <a:spcPts val="90"/>
              </a:spcAft>
            </a:pPr>
            <a:r>
              <a:rPr lang="ru-RU" sz="1400" dirty="0">
                <a:solidFill>
                  <a:srgbClr val="5B5A50"/>
                </a:solidFill>
              </a:rPr>
              <a:t>Генеральный директор</a:t>
            </a:r>
          </a:p>
          <a:p>
            <a:pPr marL="324000" algn="ctr">
              <a:spcAft>
                <a:spcPts val="90"/>
              </a:spcAft>
            </a:pPr>
            <a:r>
              <a:rPr lang="ru-RU" sz="1400" dirty="0">
                <a:solidFill>
                  <a:srgbClr val="5B5A50"/>
                </a:solidFill>
              </a:rPr>
              <a:t> Корада Консалтинг</a:t>
            </a:r>
            <a:endParaRPr lang="ru-RU" sz="1400" dirty="0">
              <a:solidFill>
                <a:srgbClr val="0098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2" y="-746"/>
            <a:ext cx="9143598" cy="94032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" y="923594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2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74" y="-10434"/>
            <a:ext cx="2044864" cy="934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710188" y="1530770"/>
            <a:ext cx="659315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75" b="1" dirty="0">
                <a:solidFill>
                  <a:srgbClr val="5B5A50"/>
                </a:solidFill>
              </a:rPr>
              <a:t>Рост компании Корада</a:t>
            </a:r>
          </a:p>
          <a:p>
            <a:pPr algn="ctr"/>
            <a:r>
              <a:rPr lang="ru-RU" sz="1875" b="1" dirty="0">
                <a:solidFill>
                  <a:srgbClr val="5B5A50"/>
                </a:solidFill>
              </a:rPr>
              <a:t> по годам (выручка)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02" y="4198752"/>
            <a:ext cx="9143598" cy="2659248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719" y="2279560"/>
            <a:ext cx="2169888" cy="12141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0075" y="4347600"/>
            <a:ext cx="6593159" cy="37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5B5A50"/>
                </a:solidFill>
              </a:rPr>
              <a:t>Наши клиенты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05" y="5139826"/>
            <a:ext cx="752425" cy="2137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7464" y="5139395"/>
            <a:ext cx="1002656" cy="2543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7779" y="5808648"/>
            <a:ext cx="1159994" cy="455629"/>
          </a:xfrm>
          <a:prstGeom prst="rect">
            <a:avLst/>
          </a:prstGeom>
        </p:spPr>
      </p:pic>
      <p:pic>
        <p:nvPicPr>
          <p:cNvPr id="17" name="Picture 2" descr="http://static.planespotters.net/media/images/airlines/UTair-Expres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850" y="5069643"/>
            <a:ext cx="1634004" cy="35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ctbs.info/images/ctbs_logo_or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5" y="5796003"/>
            <a:ext cx="460305" cy="4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ecoindustry.ru/i/ent/732/1392128773700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48" y="5717678"/>
            <a:ext cx="1734525" cy="59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://dj.ru/imgs/pages/distributor/71291.png.160b8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44" y="5781240"/>
            <a:ext cx="1013863" cy="38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8495" y="5708793"/>
            <a:ext cx="605765" cy="5949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8253" y="5035441"/>
            <a:ext cx="790170" cy="429789"/>
          </a:xfrm>
          <a:prstGeom prst="rect">
            <a:avLst/>
          </a:prstGeom>
        </p:spPr>
      </p:pic>
      <p:pic>
        <p:nvPicPr>
          <p:cNvPr id="23" name="Picture 4" descr="http://www.alshar.ru/images/companies/RASCHINI_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62" y="4958904"/>
            <a:ext cx="751088" cy="49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56961" y="5861220"/>
            <a:ext cx="1294065" cy="395090"/>
          </a:xfrm>
          <a:prstGeom prst="rect">
            <a:avLst/>
          </a:prstGeom>
        </p:spPr>
      </p:pic>
      <p:pic>
        <p:nvPicPr>
          <p:cNvPr id="26" name="Picture 10" descr="http://www.pngeo.ru/images/shop/logo/topcon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08" y="5023653"/>
            <a:ext cx="1229048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svetlodom.ru/upload/images/logos/tormax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87" y="4868320"/>
            <a:ext cx="1274045" cy="65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Bento Cloud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15" y="5704302"/>
            <a:ext cx="826855" cy="59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28478" y="1683746"/>
            <a:ext cx="457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875" b="1" dirty="0">
                <a:solidFill>
                  <a:srgbClr val="5B5A50"/>
                </a:solidFill>
              </a:rPr>
              <a:t>Франшиза</a:t>
            </a:r>
          </a:p>
          <a:p>
            <a:pPr algn="ctr"/>
            <a:endParaRPr lang="ru-RU" sz="1875" b="1" dirty="0">
              <a:solidFill>
                <a:srgbClr val="5B5A50"/>
              </a:solidFill>
            </a:endParaRPr>
          </a:p>
          <a:p>
            <a:pPr marL="257175" indent="-257175" algn="ctr">
              <a:buBlip>
                <a:blip r:embed="rId19"/>
              </a:buBlip>
            </a:pPr>
            <a:r>
              <a:rPr lang="ru-RU" sz="1650" dirty="0">
                <a:solidFill>
                  <a:srgbClr val="5B5A50"/>
                </a:solidFill>
              </a:rPr>
              <a:t>Севастополь</a:t>
            </a:r>
          </a:p>
          <a:p>
            <a:pPr marL="257175" indent="-257175" algn="ctr">
              <a:buBlip>
                <a:blip r:embed="rId19"/>
              </a:buBlip>
            </a:pPr>
            <a:r>
              <a:rPr lang="ru-RU" sz="1650" dirty="0">
                <a:solidFill>
                  <a:srgbClr val="5B5A50"/>
                </a:solidFill>
              </a:rPr>
              <a:t>Новосибирск</a:t>
            </a:r>
          </a:p>
          <a:p>
            <a:pPr marL="257175" indent="-257175" algn="ctr">
              <a:buBlip>
                <a:blip r:embed="rId19"/>
              </a:buBlip>
            </a:pPr>
            <a:r>
              <a:rPr lang="ru-RU" sz="1650" dirty="0" smtClean="0">
                <a:solidFill>
                  <a:srgbClr val="5B5A50"/>
                </a:solidFill>
              </a:rPr>
              <a:t> </a:t>
            </a:r>
            <a:r>
              <a:rPr lang="ru-RU" sz="1650" dirty="0">
                <a:solidFill>
                  <a:srgbClr val="5B5A50"/>
                </a:solidFill>
              </a:rPr>
              <a:t>Санкт-Петербург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395" y="4130110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0" name="TextBox 29"/>
          <p:cNvSpPr txBox="1"/>
          <p:nvPr/>
        </p:nvSpPr>
        <p:spPr>
          <a:xfrm>
            <a:off x="4125542" y="221652"/>
            <a:ext cx="6857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5B5A50"/>
                </a:solidFill>
              </a:rPr>
              <a:t>Автоматизация должна приносить деньги, </a:t>
            </a:r>
          </a:p>
          <a:p>
            <a:r>
              <a:rPr lang="ru-RU" sz="1500" dirty="0">
                <a:solidFill>
                  <a:srgbClr val="5B5A50"/>
                </a:solidFill>
              </a:rPr>
              <a:t>а общение с 1С: Франчайзи - удовольствие</a:t>
            </a:r>
          </a:p>
        </p:txBody>
      </p:sp>
    </p:spTree>
    <p:extLst>
      <p:ext uri="{BB962C8B-B14F-4D97-AF65-F5344CB8AC3E}">
        <p14:creationId xmlns:p14="http://schemas.microsoft.com/office/powerpoint/2010/main" val="18282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2" y="0"/>
            <a:ext cx="9143598" cy="94032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" y="905775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3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89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B5A50"/>
                </a:solidFill>
              </a:rPr>
              <a:t>Вся теоретическая часть, которая вам может </a:t>
            </a:r>
            <a:r>
              <a:rPr lang="ru-RU" sz="2400" b="1" dirty="0" smtClean="0">
                <a:solidFill>
                  <a:srgbClr val="5B5A50"/>
                </a:solidFill>
              </a:rPr>
              <a:t>понадобится</a:t>
            </a:r>
            <a:endParaRPr lang="ru-RU" sz="2400" b="1" dirty="0">
              <a:solidFill>
                <a:srgbClr val="5B5A5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34209" y="1640457"/>
            <a:ext cx="7143364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Blip>
                <a:blip r:embed="rId3"/>
              </a:buBlip>
            </a:pPr>
            <a:r>
              <a:rPr lang="ru-RU" sz="2000" dirty="0" smtClean="0">
                <a:solidFill>
                  <a:srgbClr val="1D1D1D"/>
                </a:solidFill>
              </a:rPr>
              <a:t>Тони </a:t>
            </a:r>
            <a:r>
              <a:rPr lang="ru-RU" sz="2000" dirty="0" err="1">
                <a:solidFill>
                  <a:srgbClr val="1D1D1D"/>
                </a:solidFill>
              </a:rPr>
              <a:t>Бьюзен</a:t>
            </a:r>
            <a:r>
              <a:rPr lang="ru-RU" sz="2000" dirty="0">
                <a:solidFill>
                  <a:srgbClr val="1D1D1D"/>
                </a:solidFill>
              </a:rPr>
              <a:t>. </a:t>
            </a:r>
            <a:r>
              <a:rPr lang="ru-RU" sz="2000" dirty="0" err="1">
                <a:solidFill>
                  <a:srgbClr val="1D1D1D"/>
                </a:solidFill>
              </a:rPr>
              <a:t>Супермышление</a:t>
            </a:r>
            <a:r>
              <a:rPr lang="ru-RU" sz="2000" dirty="0">
                <a:solidFill>
                  <a:srgbClr val="1D1D1D"/>
                </a:solidFill>
              </a:rPr>
              <a:t>.</a:t>
            </a:r>
          </a:p>
          <a:p>
            <a:pPr marL="214313" indent="-214313">
              <a:lnSpc>
                <a:spcPct val="150000"/>
              </a:lnSpc>
              <a:buBlip>
                <a:blip r:embed="rId3"/>
              </a:buBlip>
            </a:pPr>
            <a:r>
              <a:rPr lang="ru-RU" sz="2000" dirty="0" smtClean="0">
                <a:solidFill>
                  <a:srgbClr val="1D1D1D"/>
                </a:solidFill>
              </a:rPr>
              <a:t>Тони </a:t>
            </a:r>
            <a:r>
              <a:rPr lang="ru-RU" sz="2000" dirty="0" err="1">
                <a:solidFill>
                  <a:srgbClr val="1D1D1D"/>
                </a:solidFill>
              </a:rPr>
              <a:t>Бьюзен</a:t>
            </a:r>
            <a:r>
              <a:rPr lang="ru-RU" sz="2000" dirty="0">
                <a:solidFill>
                  <a:srgbClr val="1D1D1D"/>
                </a:solidFill>
              </a:rPr>
              <a:t>. Научите себя думать.</a:t>
            </a:r>
          </a:p>
          <a:p>
            <a:pPr marL="214313" indent="-214313">
              <a:lnSpc>
                <a:spcPct val="150000"/>
              </a:lnSpc>
              <a:buBlip>
                <a:blip r:embed="rId3"/>
              </a:buBlip>
            </a:pPr>
            <a:r>
              <a:rPr lang="ru-RU" sz="2000" dirty="0" smtClean="0">
                <a:solidFill>
                  <a:srgbClr val="1D1D1D"/>
                </a:solidFill>
              </a:rPr>
              <a:t>Сергей </a:t>
            </a:r>
            <a:r>
              <a:rPr lang="ru-RU" sz="2000" dirty="0">
                <a:solidFill>
                  <a:srgbClr val="1D1D1D"/>
                </a:solidFill>
              </a:rPr>
              <a:t>Бехтерев. </a:t>
            </a:r>
            <a:r>
              <a:rPr lang="ru-RU" sz="2000" dirty="0" err="1">
                <a:solidFill>
                  <a:srgbClr val="1D1D1D"/>
                </a:solidFill>
              </a:rPr>
              <a:t>Майнд</a:t>
            </a:r>
            <a:r>
              <a:rPr lang="ru-RU" sz="2000" dirty="0">
                <a:solidFill>
                  <a:srgbClr val="1D1D1D"/>
                </a:solidFill>
              </a:rPr>
              <a:t>-менеджмент. Решение бизнес-задач с помощью </a:t>
            </a:r>
            <a:r>
              <a:rPr lang="ru-RU" sz="2000" dirty="0" smtClean="0">
                <a:solidFill>
                  <a:srgbClr val="1D1D1D"/>
                </a:solidFill>
              </a:rPr>
              <a:t>интеллект-карт.</a:t>
            </a:r>
          </a:p>
          <a:p>
            <a:pPr marL="214313" indent="-214313">
              <a:buBlip>
                <a:blip r:embed="rId3"/>
              </a:buBlip>
            </a:pPr>
            <a:endParaRPr lang="ru-RU" sz="2000" dirty="0">
              <a:solidFill>
                <a:srgbClr val="1D1D1D"/>
              </a:solidFill>
            </a:endParaRPr>
          </a:p>
          <a:p>
            <a:pPr marL="214313" indent="-214313">
              <a:buBlip>
                <a:blip r:embed="rId3"/>
              </a:buBlip>
            </a:pPr>
            <a:endParaRPr lang="ru-RU" sz="2000" dirty="0" smtClean="0">
              <a:solidFill>
                <a:srgbClr val="1D1D1D"/>
              </a:solidFill>
            </a:endParaRPr>
          </a:p>
          <a:p>
            <a:pPr marL="214313" indent="-214313">
              <a:buBlip>
                <a:blip r:embed="rId3"/>
              </a:buBlip>
            </a:pPr>
            <a:endParaRPr lang="ru-RU" sz="2000" dirty="0">
              <a:solidFill>
                <a:srgbClr val="1D1D1D"/>
              </a:solidFill>
            </a:endParaRPr>
          </a:p>
          <a:p>
            <a:pPr algn="ctr"/>
            <a:r>
              <a:rPr lang="ru-RU" sz="2800" b="1" dirty="0">
                <a:solidFill>
                  <a:srgbClr val="009862"/>
                </a:solidFill>
              </a:rPr>
              <a:t>И всё, больше никакой теории</a:t>
            </a:r>
            <a:r>
              <a:rPr lang="ru-RU" sz="2800" b="1" dirty="0" smtClean="0">
                <a:solidFill>
                  <a:srgbClr val="009862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9862"/>
              </a:solidFill>
            </a:endParaRPr>
          </a:p>
          <a:p>
            <a:pPr algn="ctr"/>
            <a:endParaRPr lang="ru-RU" b="1" dirty="0" smtClean="0">
              <a:solidFill>
                <a:srgbClr val="009862"/>
              </a:solidFill>
            </a:endParaRPr>
          </a:p>
          <a:p>
            <a:pPr algn="ctr"/>
            <a:endParaRPr lang="ru-RU" dirty="0"/>
          </a:p>
          <a:p>
            <a:pPr algn="r"/>
            <a:r>
              <a:rPr lang="ru-RU" sz="2000" dirty="0"/>
              <a:t>Хотя нет, самую малость</a:t>
            </a:r>
            <a:r>
              <a:rPr lang="ru-RU" sz="2000" dirty="0" smtClean="0"/>
              <a:t>...</a:t>
            </a:r>
            <a:endParaRPr lang="ru-RU" sz="2000" dirty="0">
              <a:solidFill>
                <a:srgbClr val="1D1D1D"/>
              </a:solidFill>
            </a:endParaRPr>
          </a:p>
          <a:p>
            <a:pPr marL="214313" indent="-214313">
              <a:buBlip>
                <a:blip r:embed="rId3"/>
              </a:buBlip>
            </a:pPr>
            <a:endParaRPr lang="ru-RU" sz="1600" dirty="0">
              <a:solidFill>
                <a:srgbClr val="1D1D1D"/>
              </a:solidFill>
            </a:endParaRPr>
          </a:p>
          <a:p>
            <a:endParaRPr lang="en-US" sz="1500" b="1" dirty="0">
              <a:solidFill>
                <a:srgbClr val="1D1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2" y="0"/>
            <a:ext cx="9143598" cy="94032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" y="905775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4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89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B5A50"/>
                </a:solidFill>
              </a:rPr>
              <a:t>Ещё немного теории…</a:t>
            </a:r>
            <a:endParaRPr lang="ru-RU" sz="2800" b="1" dirty="0">
              <a:solidFill>
                <a:srgbClr val="5B5A5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20" y="1219555"/>
            <a:ext cx="7579338" cy="495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2" y="0"/>
            <a:ext cx="9143598" cy="94032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" y="905775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5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89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5B5A50"/>
                </a:solidFill>
              </a:rPr>
              <a:t>Ваши цели и задачи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930"/>
            <a:ext cx="9141184" cy="39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2" y="0"/>
            <a:ext cx="9143598" cy="94032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" y="905775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6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89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B5A50"/>
                </a:solidFill>
              </a:rPr>
              <a:t>Использование интеллект карт для анализа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66094" y="3226451"/>
            <a:ext cx="71433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000" b="1" dirty="0"/>
              <a:t>Упражнение</a:t>
            </a:r>
            <a:r>
              <a:rPr lang="ru-RU" sz="2000" dirty="0"/>
              <a:t>. Проведите такой «посмертный </a:t>
            </a:r>
            <a:r>
              <a:rPr lang="ru-RU" sz="2000" dirty="0" smtClean="0"/>
              <a:t>анализ» </a:t>
            </a:r>
          </a:p>
          <a:p>
            <a:r>
              <a:rPr lang="ru-RU" sz="2000" dirty="0" smtClean="0"/>
              <a:t>какой-либо </a:t>
            </a:r>
            <a:r>
              <a:rPr lang="ru-RU" sz="2000" dirty="0"/>
              <a:t>своей задачи. Попробуйте начать с </a:t>
            </a:r>
            <a:r>
              <a:rPr lang="ru-RU" sz="2000" dirty="0" smtClean="0"/>
              <a:t>веток:</a:t>
            </a:r>
          </a:p>
          <a:p>
            <a:endParaRPr lang="en-US" sz="2000" dirty="0" smtClean="0">
              <a:solidFill>
                <a:srgbClr val="1D1D1D"/>
              </a:solidFill>
            </a:endParaRPr>
          </a:p>
          <a:p>
            <a:pPr marL="214313" indent="-214313">
              <a:buBlip>
                <a:blip r:embed="rId3"/>
              </a:buBlip>
            </a:pPr>
            <a:r>
              <a:rPr lang="ru-RU" dirty="0" smtClean="0">
                <a:solidFill>
                  <a:srgbClr val="1D1D1D"/>
                </a:solidFill>
              </a:rPr>
              <a:t>Кто </a:t>
            </a:r>
            <a:r>
              <a:rPr lang="ru-RU" dirty="0">
                <a:solidFill>
                  <a:srgbClr val="1D1D1D"/>
                </a:solidFill>
              </a:rPr>
              <a:t>из моих сотрудников в этом участвовал, и как повлиял на результат?</a:t>
            </a:r>
          </a:p>
          <a:p>
            <a:pPr marL="214313" indent="-214313">
              <a:buBlip>
                <a:blip r:embed="rId3"/>
              </a:buBlip>
            </a:pPr>
            <a:r>
              <a:rPr lang="ru-RU" dirty="0" smtClean="0">
                <a:solidFill>
                  <a:srgbClr val="1D1D1D"/>
                </a:solidFill>
              </a:rPr>
              <a:t>Что </a:t>
            </a:r>
            <a:r>
              <a:rPr lang="ru-RU" dirty="0">
                <a:solidFill>
                  <a:srgbClr val="1D1D1D"/>
                </a:solidFill>
              </a:rPr>
              <a:t>было сделано хорошо, так и надо делать всегда?</a:t>
            </a:r>
          </a:p>
          <a:p>
            <a:pPr marL="214313" indent="-214313">
              <a:buBlip>
                <a:blip r:embed="rId3"/>
              </a:buBlip>
            </a:pPr>
            <a:r>
              <a:rPr lang="ru-RU" dirty="0" smtClean="0">
                <a:solidFill>
                  <a:srgbClr val="1D1D1D"/>
                </a:solidFill>
              </a:rPr>
              <a:t>Что </a:t>
            </a:r>
            <a:r>
              <a:rPr lang="ru-RU" dirty="0">
                <a:solidFill>
                  <a:srgbClr val="1D1D1D"/>
                </a:solidFill>
              </a:rPr>
              <a:t>было плохо, лучше так не делать?</a:t>
            </a:r>
          </a:p>
          <a:p>
            <a:pPr marL="214313" indent="-214313">
              <a:buBlip>
                <a:blip r:embed="rId3"/>
              </a:buBlip>
            </a:pPr>
            <a:r>
              <a:rPr lang="ru-RU" dirty="0" smtClean="0">
                <a:solidFill>
                  <a:srgbClr val="1D1D1D"/>
                </a:solidFill>
              </a:rPr>
              <a:t>Непреодолимые </a:t>
            </a:r>
            <a:r>
              <a:rPr lang="ru-RU" dirty="0">
                <a:solidFill>
                  <a:srgbClr val="1D1D1D"/>
                </a:solidFill>
              </a:rPr>
              <a:t>внешние </a:t>
            </a:r>
            <a:r>
              <a:rPr lang="ru-RU" dirty="0" smtClean="0">
                <a:solidFill>
                  <a:srgbClr val="1D1D1D"/>
                </a:solidFill>
              </a:rPr>
              <a:t>обстоятельства</a:t>
            </a:r>
            <a:r>
              <a:rPr lang="en-US" dirty="0">
                <a:solidFill>
                  <a:srgbClr val="1D1D1D"/>
                </a:solidFill>
              </a:rPr>
              <a:t>.</a:t>
            </a:r>
            <a:endParaRPr lang="ru-RU" dirty="0">
              <a:solidFill>
                <a:srgbClr val="1D1D1D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1600" i="1" dirty="0" smtClean="0">
                <a:solidFill>
                  <a:srgbClr val="1D1D1D"/>
                </a:solidFill>
              </a:rPr>
              <a:t>А </a:t>
            </a:r>
            <a:r>
              <a:rPr lang="ru-RU" sz="1600" i="1" dirty="0">
                <a:solidFill>
                  <a:srgbClr val="1D1D1D"/>
                </a:solidFill>
              </a:rPr>
              <a:t>если задаться целью в следующий раз их </a:t>
            </a:r>
            <a:r>
              <a:rPr lang="ru-RU" sz="1600" i="1" dirty="0" smtClean="0">
                <a:solidFill>
                  <a:srgbClr val="1D1D1D"/>
                </a:solidFill>
              </a:rPr>
              <a:t>преодолеть?</a:t>
            </a:r>
            <a:endParaRPr lang="ru-RU" sz="1600" i="1" dirty="0">
              <a:solidFill>
                <a:srgbClr val="1D1D1D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09438"/>
              </p:ext>
            </p:extLst>
          </p:nvPr>
        </p:nvGraphicFramePr>
        <p:xfrm>
          <a:off x="1028700" y="1452930"/>
          <a:ext cx="7069015" cy="163326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09116">
                  <a:extLst>
                    <a:ext uri="{9D8B030D-6E8A-4147-A177-3AD203B41FA5}">
                      <a16:colId xmlns:a16="http://schemas.microsoft.com/office/drawing/2014/main" val="1631138919"/>
                    </a:ext>
                  </a:extLst>
                </a:gridCol>
                <a:gridCol w="1995730">
                  <a:extLst>
                    <a:ext uri="{9D8B030D-6E8A-4147-A177-3AD203B41FA5}">
                      <a16:colId xmlns:a16="http://schemas.microsoft.com/office/drawing/2014/main" val="771098480"/>
                    </a:ext>
                  </a:extLst>
                </a:gridCol>
                <a:gridCol w="1802423">
                  <a:extLst>
                    <a:ext uri="{9D8B030D-6E8A-4147-A177-3AD203B41FA5}">
                      <a16:colId xmlns:a16="http://schemas.microsoft.com/office/drawing/2014/main" val="3423655054"/>
                    </a:ext>
                  </a:extLst>
                </a:gridCol>
                <a:gridCol w="1661746">
                  <a:extLst>
                    <a:ext uri="{9D8B030D-6E8A-4147-A177-3AD203B41FA5}">
                      <a16:colId xmlns:a16="http://schemas.microsoft.com/office/drawing/2014/main" val="1256578092"/>
                    </a:ext>
                  </a:extLst>
                </a:gridCol>
              </a:tblGrid>
              <a:tr h="58678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effectLst/>
                        </a:rPr>
                        <a:t>Упражнение </a:t>
                      </a:r>
                      <a:r>
                        <a:rPr lang="ru-RU" sz="1800" dirty="0">
                          <a:ln>
                            <a:noFill/>
                          </a:ln>
                          <a:effectLst/>
                        </a:rPr>
                        <a:t>«Анализ опыта». Что можно проанализировать?</a:t>
                      </a:r>
                      <a:endParaRPr lang="ru-RU" sz="180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7276"/>
                  </a:ext>
                </a:extLst>
              </a:tr>
              <a:tr h="1046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</a:rPr>
                        <a:t>Проект                </a:t>
                      </a: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</a:rPr>
                        <a:t>(удачный или нет)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rgbClr val="5B5A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</a:rPr>
                        <a:t>Период работы </a:t>
                      </a:r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</a:rPr>
                        <a:t>компании                    </a:t>
                      </a: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</a:rPr>
                        <a:t>(год, квартал, месяц)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rgbClr val="5B5A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</a:rPr>
                        <a:t>Работа сотрудника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rgbClr val="5B5A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</a:rPr>
                        <a:t>Ушедший клиент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rgbClr val="5B5A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437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4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2" y="0"/>
            <a:ext cx="9143598" cy="94032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" y="905775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7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89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B5A50"/>
                </a:solidFill>
              </a:rPr>
              <a:t>Использование интеллект карт для синтеза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13340" y="3391273"/>
            <a:ext cx="71433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000" b="1" dirty="0"/>
              <a:t>Упражнение</a:t>
            </a:r>
            <a:r>
              <a:rPr lang="ru-RU" sz="2000" dirty="0"/>
              <a:t>. Создаем новое – каждый то, что актуально для него. Попробуйте начать с </a:t>
            </a:r>
            <a:r>
              <a:rPr lang="ru-RU" sz="2000" dirty="0" smtClean="0"/>
              <a:t>веток: </a:t>
            </a:r>
          </a:p>
          <a:p>
            <a:endParaRPr lang="ru-RU" sz="2000" dirty="0"/>
          </a:p>
          <a:p>
            <a:pPr marL="214313" indent="-214313">
              <a:buBlip>
                <a:blip r:embed="rId3"/>
              </a:buBlip>
            </a:pPr>
            <a:r>
              <a:rPr lang="ru-RU" sz="2000" dirty="0" smtClean="0">
                <a:solidFill>
                  <a:srgbClr val="1D1D1D"/>
                </a:solidFill>
              </a:rPr>
              <a:t>Нужные </a:t>
            </a:r>
            <a:r>
              <a:rPr lang="ru-RU" sz="2000" dirty="0">
                <a:solidFill>
                  <a:srgbClr val="1D1D1D"/>
                </a:solidFill>
              </a:rPr>
              <a:t>ресурсы</a:t>
            </a:r>
          </a:p>
          <a:p>
            <a:pPr marL="214313" indent="-214313">
              <a:buBlip>
                <a:blip r:embed="rId3"/>
              </a:buBlip>
            </a:pPr>
            <a:r>
              <a:rPr lang="ru-RU" sz="2000" dirty="0" smtClean="0">
                <a:solidFill>
                  <a:srgbClr val="1D1D1D"/>
                </a:solidFill>
              </a:rPr>
              <a:t>Люди</a:t>
            </a:r>
            <a:r>
              <a:rPr lang="ru-RU" sz="2000" dirty="0">
                <a:solidFill>
                  <a:srgbClr val="1D1D1D"/>
                </a:solidFill>
              </a:rPr>
              <a:t>, которых надо привлечь</a:t>
            </a:r>
          </a:p>
          <a:p>
            <a:pPr marL="214313" indent="-214313">
              <a:buBlip>
                <a:blip r:embed="rId3"/>
              </a:buBlip>
            </a:pPr>
            <a:r>
              <a:rPr lang="ru-RU" sz="2000" dirty="0" smtClean="0">
                <a:solidFill>
                  <a:srgbClr val="1D1D1D"/>
                </a:solidFill>
              </a:rPr>
              <a:t>Чего </a:t>
            </a:r>
            <a:r>
              <a:rPr lang="ru-RU" sz="2000" dirty="0">
                <a:solidFill>
                  <a:srgbClr val="1D1D1D"/>
                </a:solidFill>
              </a:rPr>
              <a:t>нет для реализации</a:t>
            </a:r>
          </a:p>
          <a:p>
            <a:pPr marL="214313" indent="-214313">
              <a:buBlip>
                <a:blip r:embed="rId3"/>
              </a:buBlip>
            </a:pPr>
            <a:r>
              <a:rPr lang="ru-RU" sz="2000" dirty="0" smtClean="0">
                <a:solidFill>
                  <a:srgbClr val="1D1D1D"/>
                </a:solidFill>
              </a:rPr>
              <a:t>Какие </a:t>
            </a:r>
            <a:r>
              <a:rPr lang="ru-RU" sz="2000" dirty="0">
                <a:solidFill>
                  <a:srgbClr val="1D1D1D"/>
                </a:solidFill>
              </a:rPr>
              <a:t>задачи решаются новым продуктом/человеком …</a:t>
            </a:r>
          </a:p>
          <a:p>
            <a:pPr marL="214313" indent="-214313">
              <a:buBlip>
                <a:blip r:embed="rId3"/>
              </a:buBlip>
            </a:pPr>
            <a:r>
              <a:rPr lang="ru-RU" sz="2000" dirty="0" smtClean="0">
                <a:solidFill>
                  <a:srgbClr val="1D1D1D"/>
                </a:solidFill>
              </a:rPr>
              <a:t>Важные </a:t>
            </a:r>
            <a:r>
              <a:rPr lang="ru-RU" sz="2000" dirty="0">
                <a:solidFill>
                  <a:srgbClr val="1D1D1D"/>
                </a:solidFill>
              </a:rPr>
              <a:t>контрольные точки и сроки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606680"/>
              </p:ext>
            </p:extLst>
          </p:nvPr>
        </p:nvGraphicFramePr>
        <p:xfrm>
          <a:off x="873481" y="1219555"/>
          <a:ext cx="7394623" cy="2327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1184">
                  <a:extLst>
                    <a:ext uri="{9D8B030D-6E8A-4147-A177-3AD203B41FA5}">
                      <a16:colId xmlns:a16="http://schemas.microsoft.com/office/drawing/2014/main" val="1216037057"/>
                    </a:ext>
                  </a:extLst>
                </a:gridCol>
                <a:gridCol w="1733412">
                  <a:extLst>
                    <a:ext uri="{9D8B030D-6E8A-4147-A177-3AD203B41FA5}">
                      <a16:colId xmlns:a16="http://schemas.microsoft.com/office/drawing/2014/main" val="2306341445"/>
                    </a:ext>
                  </a:extLst>
                </a:gridCol>
                <a:gridCol w="1900086">
                  <a:extLst>
                    <a:ext uri="{9D8B030D-6E8A-4147-A177-3AD203B41FA5}">
                      <a16:colId xmlns:a16="http://schemas.microsoft.com/office/drawing/2014/main" val="3057041273"/>
                    </a:ext>
                  </a:extLst>
                </a:gridCol>
                <a:gridCol w="2149941">
                  <a:extLst>
                    <a:ext uri="{9D8B030D-6E8A-4147-A177-3AD203B41FA5}">
                      <a16:colId xmlns:a16="http://schemas.microsoft.com/office/drawing/2014/main" val="3762885468"/>
                    </a:ext>
                  </a:extLst>
                </a:gridCol>
              </a:tblGrid>
              <a:tr h="638936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Упражнение «Обдумываем и создаем»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078607"/>
                  </a:ext>
                </a:extLst>
              </a:tr>
              <a:tr h="16887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Новый продукт (или оборачиваем существующий)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(крупными мазками) план компании/направления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новой должности/позиции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ln>
                            <a:noFill/>
                          </a:ln>
                          <a:solidFill>
                            <a:srgbClr val="5B5A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Пишем статью, тезисы выступления, презентацию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91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6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2" y="0"/>
            <a:ext cx="9143598" cy="94032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" y="905775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8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89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B5A50"/>
                </a:solidFill>
              </a:rPr>
              <a:t>Самый ценный ресурс – время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1219555"/>
            <a:ext cx="9141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Карта-</a:t>
            </a:r>
            <a:r>
              <a:rPr lang="ru-RU" dirty="0" err="1"/>
              <a:t>напоминалка</a:t>
            </a:r>
            <a:r>
              <a:rPr lang="ru-RU" dirty="0"/>
              <a:t>. Выбирая чем заняться, какая задача в приоритете, </a:t>
            </a:r>
            <a:endParaRPr lang="ru-RU" dirty="0" smtClean="0"/>
          </a:p>
          <a:p>
            <a:pPr algn="ctr"/>
            <a:r>
              <a:rPr lang="ru-RU" dirty="0" smtClean="0"/>
              <a:t>нужно </a:t>
            </a:r>
            <a:r>
              <a:rPr lang="ru-RU" dirty="0"/>
              <a:t>видеть общую картину.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11387"/>
            <a:ext cx="9141185" cy="383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2" y="0"/>
            <a:ext cx="9143598" cy="94032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  <a:effectLst>
            <a:reflection stA="45000" endPos="2000" dist="304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" y="905775"/>
            <a:ext cx="9140782" cy="68642"/>
          </a:xfrm>
          <a:prstGeom prst="rect">
            <a:avLst/>
          </a:prstGeom>
          <a:solidFill>
            <a:srgbClr val="009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BD30-7C69-4E93-8B72-FA022BA6D7D2}" type="slidenum">
              <a:rPr lang="ru-RU" smtClean="0"/>
              <a:t>9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89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B5A50"/>
                </a:solidFill>
              </a:rPr>
              <a:t>Упражнение «Направления для прорыва»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433146" y="1139295"/>
            <a:ext cx="6620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Пользуясь теми ресурсами, которые уже есть – люди, деньги, навыки и знания, процессы и технологии, как можно сделать что-то принципиально новое?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/>
          </a:p>
          <a:p>
            <a:pPr marL="214313" lvl="0" indent="-214313">
              <a:lnSpc>
                <a:spcPct val="150000"/>
              </a:lnSpc>
              <a:buBlip>
                <a:blip r:embed="rId3"/>
              </a:buBlip>
            </a:pPr>
            <a:r>
              <a:rPr lang="ru-RU" sz="2000" dirty="0">
                <a:solidFill>
                  <a:srgbClr val="1D1D1D"/>
                </a:solidFill>
              </a:rPr>
              <a:t>Выпустить новый </a:t>
            </a:r>
            <a:r>
              <a:rPr lang="ru-RU" sz="2000" dirty="0" smtClean="0">
                <a:solidFill>
                  <a:srgbClr val="1D1D1D"/>
                </a:solidFill>
              </a:rPr>
              <a:t>продукт</a:t>
            </a:r>
            <a:r>
              <a:rPr lang="en-US" sz="2000" dirty="0" smtClean="0">
                <a:solidFill>
                  <a:srgbClr val="1D1D1D"/>
                </a:solidFill>
              </a:rPr>
              <a:t>;</a:t>
            </a:r>
            <a:endParaRPr lang="ru-RU" sz="2000" dirty="0">
              <a:solidFill>
                <a:srgbClr val="1D1D1D"/>
              </a:solidFill>
            </a:endParaRPr>
          </a:p>
          <a:p>
            <a:pPr marL="214313" lvl="0" indent="-214313">
              <a:lnSpc>
                <a:spcPct val="150000"/>
              </a:lnSpc>
              <a:buBlip>
                <a:blip r:embed="rId3"/>
              </a:buBlip>
            </a:pPr>
            <a:r>
              <a:rPr lang="ru-RU" sz="2000" dirty="0">
                <a:solidFill>
                  <a:srgbClr val="1D1D1D"/>
                </a:solidFill>
              </a:rPr>
              <a:t>Открыть новое </a:t>
            </a:r>
            <a:r>
              <a:rPr lang="ru-RU" sz="2000" dirty="0" smtClean="0">
                <a:solidFill>
                  <a:srgbClr val="1D1D1D"/>
                </a:solidFill>
              </a:rPr>
              <a:t>направление</a:t>
            </a:r>
            <a:r>
              <a:rPr lang="en-US" sz="2000" dirty="0" smtClean="0">
                <a:solidFill>
                  <a:srgbClr val="1D1D1D"/>
                </a:solidFill>
              </a:rPr>
              <a:t>;</a:t>
            </a:r>
            <a:endParaRPr lang="ru-RU" sz="2000" dirty="0">
              <a:solidFill>
                <a:srgbClr val="1D1D1D"/>
              </a:solidFill>
            </a:endParaRPr>
          </a:p>
          <a:p>
            <a:pPr marL="214313" lvl="0" indent="-214313">
              <a:lnSpc>
                <a:spcPct val="150000"/>
              </a:lnSpc>
              <a:buBlip>
                <a:blip r:embed="rId3"/>
              </a:buBlip>
            </a:pPr>
            <a:r>
              <a:rPr lang="ru-RU" sz="2000" dirty="0">
                <a:solidFill>
                  <a:srgbClr val="1D1D1D"/>
                </a:solidFill>
              </a:rPr>
              <a:t>Заработать принципиально другие </a:t>
            </a:r>
            <a:r>
              <a:rPr lang="ru-RU" sz="2000" dirty="0" smtClean="0">
                <a:solidFill>
                  <a:srgbClr val="1D1D1D"/>
                </a:solidFill>
              </a:rPr>
              <a:t>деньги</a:t>
            </a:r>
            <a:r>
              <a:rPr lang="en-US" sz="2000" dirty="0" smtClean="0">
                <a:solidFill>
                  <a:srgbClr val="1D1D1D"/>
                </a:solidFill>
              </a:rPr>
              <a:t>;</a:t>
            </a:r>
            <a:endParaRPr lang="ru-RU" sz="2000" dirty="0">
              <a:solidFill>
                <a:srgbClr val="1D1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3813</TotalTime>
  <Words>270</Words>
  <Application>Microsoft Office PowerPoint</Application>
  <PresentationFormat>Экран (4:3)</PresentationFormat>
  <Paragraphs>81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Museo Sans Cyrl 500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Пользователь Windows</cp:lastModifiedBy>
  <cp:revision>138</cp:revision>
  <dcterms:created xsi:type="dcterms:W3CDTF">2016-09-19T12:25:53Z</dcterms:created>
  <dcterms:modified xsi:type="dcterms:W3CDTF">2017-01-25T14:16:21Z</dcterms:modified>
</cp:coreProperties>
</file>